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png" ContentType="image/png"/>
  <Override PartName="/ppt/media/image15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58.jpeg" ContentType="image/jpeg"/>
  <Override PartName="/ppt/media/image3.jpeg" ContentType="image/jpeg"/>
  <Override PartName="/ppt/media/image39.png" ContentType="image/png"/>
  <Override PartName="/ppt/media/image14.png" ContentType="image/png"/>
  <Override PartName="/ppt/media/image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7.png" ContentType="image/png"/>
  <Override PartName="/ppt/media/image8.png" ContentType="image/png"/>
  <Override PartName="/ppt/media/image6.png" ContentType="image/png"/>
  <Override PartName="/ppt/media/image5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7" descr=""/>
          <p:cNvPicPr/>
          <p:nvPr/>
        </p:nvPicPr>
        <p:blipFill>
          <a:blip r:embed="rId3"/>
          <a:stretch/>
        </p:blipFill>
        <p:spPr>
          <a:xfrm>
            <a:off x="0" y="0"/>
            <a:ext cx="12190680" cy="6856200"/>
          </a:xfrm>
          <a:prstGeom prst="rect">
            <a:avLst/>
          </a:prstGeom>
          <a:ln>
            <a:noFill/>
          </a:ln>
        </p:spPr>
      </p:pic>
      <p:pic>
        <p:nvPicPr>
          <p:cNvPr id="1" name="Imagen 8" descr=""/>
          <p:cNvPicPr/>
          <p:nvPr/>
        </p:nvPicPr>
        <p:blipFill>
          <a:blip r:embed="rId4"/>
          <a:stretch/>
        </p:blipFill>
        <p:spPr>
          <a:xfrm>
            <a:off x="0" y="360"/>
            <a:ext cx="12190680" cy="68562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CO" sz="4400" spc="-1" strike="noStrike">
                <a:latin typeface="Arial"/>
              </a:rPr>
              <a:t>Pulse para editar el formato del texto </a:t>
            </a:r>
            <a:r>
              <a:rPr b="0" lang="es-CO" sz="4400" spc="-1" strike="noStrike">
                <a:latin typeface="Arial"/>
              </a:rPr>
              <a:t>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esquema del texto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clues-project.org/cms/images-and-movies/gas/" TargetMode="External"/><Relationship Id="rId2" Type="http://schemas.openxmlformats.org/officeDocument/2006/relationships/hyperlink" Target="https://www.youtube.com/watch?v=s-25dEcY-WU" TargetMode="External"/><Relationship Id="rId3" Type="http://schemas.openxmlformats.org/officeDocument/2006/relationships/hyperlink" Target="https://www.youtube.com/watch?v=YbdwTwB8jtc" TargetMode="External"/><Relationship Id="rId4" Type="http://schemas.openxmlformats.org/officeDocument/2006/relationships/hyperlink" Target="https://www.youtube.com/watch?v=lQ3a77WrNAU" TargetMode="External"/><Relationship Id="rId5" Type="http://schemas.openxmlformats.org/officeDocument/2006/relationships/hyperlink" Target="https://www.youtube.com/watch?v=llrghh6tKfA" TargetMode="External"/><Relationship Id="rId6" Type="http://schemas.openxmlformats.org/officeDocument/2006/relationships/hyperlink" Target="https://www.youtube.com/watch?v=7voQe-zAkLQ" TargetMode="External"/><Relationship Id="rId7" Type="http://schemas.openxmlformats.org/officeDocument/2006/relationships/hyperlink" Target="https://www.youtube.com/watch?v=tl4mx0TtaAc" TargetMode="External"/><Relationship Id="rId8" Type="http://schemas.openxmlformats.org/officeDocument/2006/relationships/hyperlink" Target="https://www.youtube.com/watch?v=ajLD7lHexxU" TargetMode="External"/><Relationship Id="rId9" Type="http://schemas.openxmlformats.org/officeDocument/2006/relationships/hyperlink" Target="https://www.youtube.com/watch?v=GHjfCzwmk6w" TargetMode="External"/><Relationship Id="rId10" Type="http://schemas.openxmlformats.org/officeDocument/2006/relationships/hyperlink" Target="https://www.youtube.com/watch?v=LRcd3VMz9Y0" TargetMode="External"/><Relationship Id="rId11" Type="http://schemas.openxmlformats.org/officeDocument/2006/relationships/hyperlink" Target="https://www.youtube.com/watch?v=ZaTCSK1XLPw" TargetMode="External"/><Relationship Id="rId1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4" descr=""/>
          <p:cNvPicPr/>
          <p:nvPr/>
        </p:nvPicPr>
        <p:blipFill>
          <a:blip r:embed="rId1"/>
          <a:stretch/>
        </p:blipFill>
        <p:spPr>
          <a:xfrm>
            <a:off x="-69120" y="0"/>
            <a:ext cx="12259800" cy="730116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-69120" y="5215680"/>
            <a:ext cx="12246840" cy="191808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317520" y="5215680"/>
            <a:ext cx="11705400" cy="191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s-CO" sz="3600" spc="-1" strike="noStrike">
                <a:solidFill>
                  <a:srgbClr val="005f2c"/>
                </a:solidFill>
                <a:latin typeface="Open Sans"/>
                <a:ea typeface="Open Sans"/>
              </a:rPr>
              <a:t>Smoothed Particle Hydrodynamics</a:t>
            </a:r>
            <a:endParaRPr b="0" lang="es-CO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CO" sz="3600" spc="-1" strike="noStrike">
                <a:solidFill>
                  <a:srgbClr val="005f2c"/>
                </a:solidFill>
                <a:latin typeface="Open Sans"/>
                <a:ea typeface="Open Sans"/>
              </a:rPr>
              <a:t>SPH</a:t>
            </a:r>
            <a:endParaRPr b="0" lang="es-CO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s-CO" sz="2400" spc="-1" strike="noStrike">
                <a:solidFill>
                  <a:srgbClr val="005f2c"/>
                </a:solidFill>
                <a:latin typeface="Open Sans"/>
                <a:ea typeface="Open Sans"/>
              </a:rPr>
              <a:t>Catalina Valencia</a:t>
            </a:r>
            <a:endParaRPr b="0" lang="es-CO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s-CO" sz="2400" spc="-1" strike="noStrike">
                <a:solidFill>
                  <a:srgbClr val="005f2c"/>
                </a:solidFill>
                <a:latin typeface="Open Sans"/>
                <a:ea typeface="Open Sans"/>
              </a:rPr>
              <a:t>Luis Fernando Quiroga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5800680" y="416520"/>
            <a:ext cx="5968080" cy="206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Imagen 8" descr=""/>
          <p:cNvPicPr/>
          <p:nvPr/>
        </p:nvPicPr>
        <p:blipFill>
          <a:blip r:embed="rId2"/>
          <a:stretch/>
        </p:blipFill>
        <p:spPr>
          <a:xfrm>
            <a:off x="6318360" y="587880"/>
            <a:ext cx="4379400" cy="1597680"/>
          </a:xfrm>
          <a:prstGeom prst="rect">
            <a:avLst/>
          </a:prstGeom>
          <a:ln>
            <a:noFill/>
          </a:ln>
        </p:spPr>
      </p:pic>
      <p:sp>
        <p:nvSpPr>
          <p:cNvPr id="45" name="CustomShape 4"/>
          <p:cNvSpPr/>
          <p:nvPr/>
        </p:nvSpPr>
        <p:spPr>
          <a:xfrm>
            <a:off x="72000" y="5886000"/>
            <a:ext cx="3206880" cy="62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3600" spc="-1" strike="noStrike">
                <a:solidFill>
                  <a:srgbClr val="005f2c"/>
                </a:solidFill>
                <a:latin typeface="Open Sans"/>
                <a:ea typeface="DejaVu Sans"/>
              </a:rPr>
              <a:t>Unidad 2: Tema 1</a:t>
            </a:r>
            <a:endParaRPr b="0" lang="es-CO" sz="3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>
            <a:off x="898200" y="1329120"/>
            <a:ext cx="4678920" cy="79092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Aproximación de partícula</a:t>
            </a:r>
            <a:endParaRPr b="0" lang="es-CO" sz="24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6408000" y="1008000"/>
            <a:ext cx="5399280" cy="5204880"/>
          </a:xfrm>
          <a:prstGeom prst="rect">
            <a:avLst/>
          </a:prstGeom>
          <a:ln>
            <a:noFill/>
          </a:ln>
        </p:spPr>
      </p:pic>
      <p:sp>
        <p:nvSpPr>
          <p:cNvPr id="149" name="CustomShape 7"/>
          <p:cNvSpPr/>
          <p:nvPr/>
        </p:nvSpPr>
        <p:spPr>
          <a:xfrm>
            <a:off x="604800" y="2400120"/>
            <a:ext cx="53272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 forma integral para aproximar funciones y sus derivadas se discretiza con una interpolación sobre las N partículas dentro del dominio de soporte para una partícula de interés i.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1440000" y="3895200"/>
            <a:ext cx="3239280" cy="251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360000" y="2160000"/>
            <a:ext cx="5831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 volumen infinitesimal d</a:t>
            </a: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x’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 en la localidad de la partícula j se relaciona con la masa de la partícula y su densidad como: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1872000" y="3340800"/>
            <a:ext cx="2159280" cy="61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7"/>
          <p:cNvSpPr/>
          <p:nvPr/>
        </p:nvSpPr>
        <p:spPr>
          <a:xfrm>
            <a:off x="396000" y="4032000"/>
            <a:ext cx="5543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Así se puede discretizar la integral en la pisición de la partícula i sumando las contribución de cada partícula j pesada por la función de kernel: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2"/>
          <a:srcRect l="0" t="0" r="0" b="31035"/>
          <a:stretch/>
        </p:blipFill>
        <p:spPr>
          <a:xfrm>
            <a:off x="6516000" y="1620360"/>
            <a:ext cx="5039280" cy="420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6048000" y="1525680"/>
            <a:ext cx="583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 derivada de f(</a:t>
            </a: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tambien se puede estimar como: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66" name="CustomShape 7"/>
          <p:cNvSpPr/>
          <p:nvPr/>
        </p:nvSpPr>
        <p:spPr>
          <a:xfrm>
            <a:off x="648000" y="2808000"/>
            <a:ext cx="4823280" cy="2437560"/>
          </a:xfrm>
          <a:prstGeom prst="rect">
            <a:avLst/>
          </a:prstGeom>
          <a:noFill/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8"/>
          <p:cNvSpPr/>
          <p:nvPr/>
        </p:nvSpPr>
        <p:spPr>
          <a:xfrm>
            <a:off x="6516000" y="5400000"/>
            <a:ext cx="5183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Estimación de la derivada función dentro de la aproximación de partícula 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864000" y="2916000"/>
            <a:ext cx="4319280" cy="124128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1260000" y="4233600"/>
            <a:ext cx="3239280" cy="661680"/>
          </a:xfrm>
          <a:prstGeom prst="rect">
            <a:avLst/>
          </a:prstGeom>
          <a:ln>
            <a:noFill/>
          </a:ln>
        </p:spPr>
      </p:pic>
      <p:sp>
        <p:nvSpPr>
          <p:cNvPr id="170" name="CustomShape 9"/>
          <p:cNvSpPr/>
          <p:nvPr/>
        </p:nvSpPr>
        <p:spPr>
          <a:xfrm>
            <a:off x="792000" y="1629720"/>
            <a:ext cx="4319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Estimación de la función dentro de la aproximación de partícula 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>
            <a:off x="6912000" y="2016000"/>
            <a:ext cx="3599280" cy="68328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4"/>
          <a:stretch/>
        </p:blipFill>
        <p:spPr>
          <a:xfrm>
            <a:off x="6552000" y="2916000"/>
            <a:ext cx="5039280" cy="116928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5"/>
          <a:stretch/>
        </p:blipFill>
        <p:spPr>
          <a:xfrm>
            <a:off x="6984000" y="4219200"/>
            <a:ext cx="4319280" cy="1036080"/>
          </a:xfrm>
          <a:prstGeom prst="rect">
            <a:avLst/>
          </a:prstGeom>
          <a:ln>
            <a:noFill/>
          </a:ln>
        </p:spPr>
      </p:pic>
      <p:sp>
        <p:nvSpPr>
          <p:cNvPr id="174" name="CustomShape 10"/>
          <p:cNvSpPr/>
          <p:nvPr/>
        </p:nvSpPr>
        <p:spPr>
          <a:xfrm>
            <a:off x="6480000" y="2788920"/>
            <a:ext cx="5255280" cy="2447280"/>
          </a:xfrm>
          <a:prstGeom prst="rect">
            <a:avLst/>
          </a:prstGeom>
          <a:noFill/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576000" y="2052000"/>
            <a:ext cx="6119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Usando las siguientes identidades: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468000" y="3016800"/>
            <a:ext cx="4319280" cy="1914480"/>
          </a:xfrm>
          <a:prstGeom prst="rect">
            <a:avLst/>
          </a:prstGeom>
          <a:ln>
            <a:noFill/>
          </a:ln>
        </p:spPr>
      </p:pic>
      <p:sp>
        <p:nvSpPr>
          <p:cNvPr id="182" name="CustomShape 7"/>
          <p:cNvSpPr/>
          <p:nvPr/>
        </p:nvSpPr>
        <p:spPr>
          <a:xfrm>
            <a:off x="6048000" y="2016000"/>
            <a:ext cx="6119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pueden obtener otras expresiones para la derivada: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6336000" y="2664000"/>
            <a:ext cx="5039280" cy="2213280"/>
          </a:xfrm>
          <a:prstGeom prst="rect">
            <a:avLst/>
          </a:prstGeom>
          <a:ln>
            <a:noFill/>
          </a:ln>
        </p:spPr>
      </p:pic>
      <p:sp>
        <p:nvSpPr>
          <p:cNvPr id="184" name="CustomShape 8"/>
          <p:cNvSpPr/>
          <p:nvPr/>
        </p:nvSpPr>
        <p:spPr>
          <a:xfrm>
            <a:off x="6071400" y="5269680"/>
            <a:ext cx="6119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ff"/>
                </a:solidFill>
                <a:latin typeface="Arial"/>
                <a:ea typeface="DejaVu Sans"/>
              </a:rPr>
              <a:t>Donde las interacciones aparecen por pares de partículas</a:t>
            </a:r>
            <a:endParaRPr b="0" lang="es-CO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1908000" y="1341720"/>
            <a:ext cx="7343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Las funciones en SPH cumplen son las siguientes propiedades: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3024000" y="2096640"/>
            <a:ext cx="4319280" cy="221688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3600000" y="4867200"/>
            <a:ext cx="2879280" cy="96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98" name="CustomShape 6"/>
          <p:cNvSpPr/>
          <p:nvPr/>
        </p:nvSpPr>
        <p:spPr>
          <a:xfrm>
            <a:off x="432000" y="1305720"/>
            <a:ext cx="7343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Dominio de soporte: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superficie que encierra las N partículas vecinas a la partícula i y que son consideradas a influir sobre su evolución. 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504000" y="2088000"/>
            <a:ext cx="6479280" cy="425088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7560000" y="1677600"/>
            <a:ext cx="4319280" cy="3577680"/>
          </a:xfrm>
          <a:prstGeom prst="rect">
            <a:avLst/>
          </a:prstGeom>
          <a:ln>
            <a:noFill/>
          </a:ln>
        </p:spPr>
      </p:pic>
      <p:sp>
        <p:nvSpPr>
          <p:cNvPr id="201" name="CustomShape 7"/>
          <p:cNvSpPr/>
          <p:nvPr/>
        </p:nvSpPr>
        <p:spPr>
          <a:xfrm>
            <a:off x="6048000" y="1989720"/>
            <a:ext cx="1583280" cy="67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ff3333"/>
                </a:solidFill>
                <a:latin typeface="Arial"/>
                <a:ea typeface="DejaVu Sans"/>
              </a:rPr>
              <a:t>Dominio del problema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02" name="Line 8"/>
          <p:cNvSpPr/>
          <p:nvPr/>
        </p:nvSpPr>
        <p:spPr>
          <a:xfrm flipH="1">
            <a:off x="6336000" y="2664000"/>
            <a:ext cx="144000" cy="57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9"/>
          <p:cNvSpPr/>
          <p:nvPr/>
        </p:nvSpPr>
        <p:spPr>
          <a:xfrm>
            <a:off x="7056000" y="5328000"/>
            <a:ext cx="1583280" cy="67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ff3333"/>
                </a:solidFill>
                <a:latin typeface="Arial"/>
                <a:ea typeface="DejaVu Sans"/>
              </a:rPr>
              <a:t>Dominio de soporte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04" name="Line 10"/>
          <p:cNvSpPr/>
          <p:nvPr/>
        </p:nvSpPr>
        <p:spPr>
          <a:xfrm flipH="1" flipV="1">
            <a:off x="5760000" y="4680000"/>
            <a:ext cx="1296000" cy="93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1"/>
          <p:cNvSpPr/>
          <p:nvPr/>
        </p:nvSpPr>
        <p:spPr>
          <a:xfrm flipV="1">
            <a:off x="7560000" y="4104000"/>
            <a:ext cx="1440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432000" y="1224000"/>
            <a:ext cx="4247280" cy="53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Funciones de suavizado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Condiciones: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Deben estar normalizadas.</a:t>
            </a:r>
            <a:endParaRPr b="0" lang="es-CO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Debe ser compacta en el dominio de soporte, es decir, de sebe anular fuera de este.</a:t>
            </a:r>
            <a:endParaRPr b="0" lang="es-CO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Siempre debe ser positiva en el dominio de soporte.</a:t>
            </a:r>
            <a:endParaRPr b="0" lang="es-CO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Siempre debe ser decreciente cuando se aleja de la partícula de interés.</a:t>
            </a:r>
            <a:endParaRPr b="0" lang="es-CO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Debe tender a la función Delta de Dirac cuando la longitud de suavizado tiende a cero.</a:t>
            </a:r>
            <a:endParaRPr b="0" lang="es-CO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Debe ser una función par.</a:t>
            </a:r>
            <a:endParaRPr b="0" lang="es-CO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Debe ser lo suficientemente suave.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4608000" y="1717200"/>
            <a:ext cx="7559280" cy="389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5366880" y="625464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648360" y="1224360"/>
            <a:ext cx="511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Algunas funciones de suavizado: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720360" y="2160360"/>
            <a:ext cx="604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 de cuártico de Lucy (1977):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504360" y="3168360"/>
            <a:ext cx="5399280" cy="103968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444360" y="1656360"/>
            <a:ext cx="5399280" cy="433368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1008000" y="4374000"/>
            <a:ext cx="3599640" cy="121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648000" y="1224000"/>
            <a:ext cx="511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Algunas funciones de suavizado: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720000" y="2160000"/>
            <a:ext cx="604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 Gaussiano: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152000" y="3312000"/>
            <a:ext cx="4074840" cy="152244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6408000" y="1656000"/>
            <a:ext cx="5399280" cy="413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648000" y="1224360"/>
            <a:ext cx="511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Algunas funciones de suavizado: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720000" y="2160360"/>
            <a:ext cx="604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 B-spline: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432000" y="3236400"/>
            <a:ext cx="5399280" cy="180288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6696000" y="1728000"/>
            <a:ext cx="5399280" cy="415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903960" y="3632760"/>
            <a:ext cx="4678920" cy="79092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Representación integral de funciones y sus derivadas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896040" y="1402200"/>
            <a:ext cx="4678920" cy="79092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Método Lagrangiano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98200" y="4749120"/>
            <a:ext cx="4678920" cy="79092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Aproximación de partícula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903600" y="2548080"/>
            <a:ext cx="4678920" cy="79092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Método sin mallas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50" name="CustomShape 5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6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7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53" name="CustomShape 8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9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5865480" y="1706760"/>
            <a:ext cx="6086520" cy="426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432000" y="3654000"/>
            <a:ext cx="5399280" cy="1097280"/>
          </a:xfrm>
          <a:prstGeom prst="rect">
            <a:avLst/>
          </a:prstGeom>
          <a:ln>
            <a:noFill/>
          </a:ln>
        </p:spPr>
      </p:pic>
      <p:sp>
        <p:nvSpPr>
          <p:cNvPr id="248" name="CustomShape 6"/>
          <p:cNvSpPr/>
          <p:nvPr/>
        </p:nvSpPr>
        <p:spPr>
          <a:xfrm>
            <a:off x="648000" y="1224360"/>
            <a:ext cx="511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Algunas funciones de suavizado: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720000" y="2160360"/>
            <a:ext cx="604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Nuevo kernel cuártico: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6696000" y="1836000"/>
            <a:ext cx="5399280" cy="413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1944000" y="1152000"/>
            <a:ext cx="8711280" cy="460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1933920" y="1501560"/>
            <a:ext cx="8389800" cy="4389840"/>
          </a:xfrm>
          <a:prstGeom prst="rect">
            <a:avLst/>
          </a:prstGeom>
          <a:ln>
            <a:noFill/>
          </a:ln>
        </p:spPr>
      </p:pic>
      <p:sp>
        <p:nvSpPr>
          <p:cNvPr id="258" name="CustomShape 7"/>
          <p:cNvSpPr/>
          <p:nvPr/>
        </p:nvSpPr>
        <p:spPr>
          <a:xfrm>
            <a:off x="648000" y="1224360"/>
            <a:ext cx="511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Operaciones diferenciales en SPH:</a:t>
            </a:r>
            <a:endParaRPr b="0" lang="es-CO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Marcador de contenido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2666880" y="5250240"/>
            <a:ext cx="7491600" cy="10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CO" sz="6000" spc="-1" strike="noStrike">
                <a:solidFill>
                  <a:srgbClr val="ffffff"/>
                </a:solidFill>
                <a:latin typeface="Open Sans"/>
                <a:ea typeface="Open Sans"/>
              </a:rPr>
              <a:t>GRACIAS</a:t>
            </a:r>
            <a:endParaRPr b="0" lang="es-CO" sz="60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ALGUNAS APLICACIONES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59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61" name="CustomShape 6"/>
          <p:cNvSpPr/>
          <p:nvPr/>
        </p:nvSpPr>
        <p:spPr>
          <a:xfrm>
            <a:off x="216000" y="1296000"/>
            <a:ext cx="102949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Astrofísica: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Simulaciones cosmológicas: </a:t>
            </a:r>
            <a:r>
              <a:rPr b="0" lang="es-CO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https://www.clues-project.org/cms/images-and-movies/gas/</a:t>
            </a:r>
            <a:endParaRPr b="0" lang="es-CO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Formación y evolución de galaxias: </a:t>
            </a:r>
            <a:r>
              <a:rPr b="0" lang="es-CO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https://www.youtube.com/watch?v=s-25dEcY-WU</a:t>
            </a:r>
            <a:endParaRPr b="0" lang="es-CO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Formación de estrellas: </a:t>
            </a:r>
            <a:r>
              <a:rPr b="0" lang="es-CO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https://www.youtube.com/watch?v=YbdwTwB8jtc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2" name="CustomShape 7"/>
          <p:cNvSpPr/>
          <p:nvPr/>
        </p:nvSpPr>
        <p:spPr>
          <a:xfrm>
            <a:off x="216000" y="2772000"/>
            <a:ext cx="10294920" cy="162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Aplicaciones en ingeniería: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Problemas variados: </a:t>
            </a:r>
            <a:r>
              <a:rPr b="0" lang="es-CO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https://www.youtube.com/watch?v=lQ3a77WrNAU</a:t>
            </a:r>
            <a:endParaRPr b="0" lang="es-CO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Simulaciones de sólidos: </a:t>
            </a:r>
            <a:r>
              <a:rPr b="0" lang="es-CO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https://www.youtube.com/watch?v=llrghh6tKfA</a:t>
            </a:r>
            <a:endParaRPr b="0" lang="es-CO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Diferentes materiales y fluidos multifase: </a:t>
            </a:r>
            <a:r>
              <a:rPr b="0" lang="es-CO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https://www.youtube.com/watch?v=7voQe-zAkLQ</a:t>
            </a:r>
            <a:endParaRPr b="0" lang="es-CO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Dinpamica de fluidos en general: </a:t>
            </a:r>
            <a:r>
              <a:rPr b="0" lang="es-CO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https://www.youtube.com/watch?v=tl4mx0TtaAc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216000" y="4536360"/>
            <a:ext cx="10294920" cy="162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Otras áreas: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Juegos de video: </a:t>
            </a:r>
            <a:r>
              <a:rPr b="0" lang="es-CO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8"/>
              </a:rPr>
              <a:t>https://www.youtube.com/watch?v=ajLD7lHexxU</a:t>
            </a:r>
            <a:endParaRPr b="0" lang="es-CO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Prevención y alertas: </a:t>
            </a:r>
            <a:r>
              <a:rPr b="0" lang="es-CO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9"/>
              </a:rPr>
              <a:t>https://www.youtube.com/watch?v=GHjfCzwmk6w</a:t>
            </a:r>
            <a:endParaRPr b="0" lang="es-CO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Mezclas: </a:t>
            </a:r>
            <a:r>
              <a:rPr b="0" lang="es-CO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0"/>
              </a:rPr>
              <a:t>https://www.youtube.com/watch?v=LRcd3VMz9Y0</a:t>
            </a:r>
            <a:endParaRPr b="0" lang="es-CO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Magnetohidrodinámica: </a:t>
            </a:r>
            <a:r>
              <a:rPr b="0" lang="es-CO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1"/>
              </a:rPr>
              <a:t>https://www.youtube.com/watch?v=ZaTCSK1XLPw</a:t>
            </a:r>
            <a:endParaRPr b="0" lang="es-CO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67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572400" y="3276360"/>
            <a:ext cx="4178880" cy="352692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rcRect l="0" t="0" r="44771" b="0"/>
          <a:stretch/>
        </p:blipFill>
        <p:spPr>
          <a:xfrm>
            <a:off x="6408360" y="985320"/>
            <a:ext cx="4470120" cy="4989600"/>
          </a:xfrm>
          <a:prstGeom prst="rect">
            <a:avLst/>
          </a:prstGeom>
          <a:ln>
            <a:noFill/>
          </a:ln>
        </p:spPr>
      </p:pic>
      <p:sp>
        <p:nvSpPr>
          <p:cNvPr id="71" name="CustomShape 6"/>
          <p:cNvSpPr/>
          <p:nvPr/>
        </p:nvSpPr>
        <p:spPr>
          <a:xfrm>
            <a:off x="896040" y="1402200"/>
            <a:ext cx="4678920" cy="79092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Método Lagrangiano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72" name="CustomShape 7"/>
          <p:cNvSpPr/>
          <p:nvPr/>
        </p:nvSpPr>
        <p:spPr>
          <a:xfrm>
            <a:off x="903600" y="2548080"/>
            <a:ext cx="4678920" cy="79092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Método sin mallas</a:t>
            </a:r>
            <a:endParaRPr b="0" lang="es-CO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903960" y="1256760"/>
            <a:ext cx="4678920" cy="79092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Representación integral de funciones y sus derivadas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3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4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77" name="CustomShape 5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6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rcRect l="24993" t="0" r="26671" b="0"/>
          <a:stretch/>
        </p:blipFill>
        <p:spPr>
          <a:xfrm>
            <a:off x="1080000" y="4719600"/>
            <a:ext cx="3599280" cy="1903680"/>
          </a:xfrm>
          <a:prstGeom prst="rect">
            <a:avLst/>
          </a:prstGeom>
          <a:ln>
            <a:noFill/>
          </a:ln>
        </p:spPr>
      </p:pic>
      <p:sp>
        <p:nvSpPr>
          <p:cNvPr id="80" name="CustomShape 7"/>
          <p:cNvSpPr/>
          <p:nvPr/>
        </p:nvSpPr>
        <p:spPr>
          <a:xfrm>
            <a:off x="1188000" y="2520000"/>
            <a:ext cx="410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usa la función Delta de Dirac: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864000" y="3312000"/>
            <a:ext cx="4319280" cy="1068480"/>
          </a:xfrm>
          <a:prstGeom prst="rect">
            <a:avLst/>
          </a:prstGeom>
          <a:ln>
            <a:noFill/>
          </a:ln>
        </p:spPr>
      </p:pic>
      <p:sp>
        <p:nvSpPr>
          <p:cNvPr id="82" name="CustomShape 8"/>
          <p:cNvSpPr/>
          <p:nvPr/>
        </p:nvSpPr>
        <p:spPr>
          <a:xfrm>
            <a:off x="7128000" y="1728000"/>
            <a:ext cx="410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Condición de normalización: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6840000" y="2336400"/>
            <a:ext cx="4319280" cy="1406880"/>
          </a:xfrm>
          <a:prstGeom prst="rect">
            <a:avLst/>
          </a:prstGeom>
          <a:ln>
            <a:noFill/>
          </a:ln>
        </p:spPr>
      </p:pic>
      <p:sp>
        <p:nvSpPr>
          <p:cNvPr id="84" name="Line 9"/>
          <p:cNvSpPr/>
          <p:nvPr/>
        </p:nvSpPr>
        <p:spPr>
          <a:xfrm>
            <a:off x="8928000" y="3600000"/>
            <a:ext cx="360" cy="64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" descr=""/>
          <p:cNvPicPr/>
          <p:nvPr/>
        </p:nvPicPr>
        <p:blipFill>
          <a:blip r:embed="rId4"/>
          <a:stretch/>
        </p:blipFill>
        <p:spPr>
          <a:xfrm>
            <a:off x="6876000" y="4608000"/>
            <a:ext cx="4319280" cy="103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540000" y="1584000"/>
            <a:ext cx="5759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Función de kernel , función de suavizado o kernel: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92" name="CustomShape 7"/>
          <p:cNvSpPr/>
          <p:nvPr/>
        </p:nvSpPr>
        <p:spPr>
          <a:xfrm>
            <a:off x="540000" y="3377880"/>
            <a:ext cx="374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Normalizado: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540000" y="2621880"/>
            <a:ext cx="475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Propiedades del kernel: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4104000" y="3118680"/>
            <a:ext cx="3599280" cy="90648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4140000" y="4201200"/>
            <a:ext cx="4319280" cy="6220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4248000" y="5403600"/>
            <a:ext cx="4319280" cy="391680"/>
          </a:xfrm>
          <a:prstGeom prst="rect">
            <a:avLst/>
          </a:prstGeom>
          <a:ln>
            <a:noFill/>
          </a:ln>
        </p:spPr>
      </p:pic>
      <p:sp>
        <p:nvSpPr>
          <p:cNvPr id="97" name="CustomShape 9"/>
          <p:cNvSpPr/>
          <p:nvPr/>
        </p:nvSpPr>
        <p:spPr>
          <a:xfrm>
            <a:off x="540000" y="4313880"/>
            <a:ext cx="374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aproxima a la delta: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540000" y="5249880"/>
            <a:ext cx="3743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Tiene un dominio de soporte (“rango de acción”):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6552000" y="1224000"/>
            <a:ext cx="4319280" cy="113328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5"/>
          <a:stretch/>
        </p:blipFill>
        <p:spPr>
          <a:xfrm>
            <a:off x="8892000" y="3420000"/>
            <a:ext cx="3239280" cy="2512080"/>
          </a:xfrm>
          <a:prstGeom prst="rect">
            <a:avLst/>
          </a:prstGeom>
          <a:ln>
            <a:noFill/>
          </a:ln>
        </p:spPr>
      </p:pic>
      <p:sp>
        <p:nvSpPr>
          <p:cNvPr id="101" name="CustomShape 11"/>
          <p:cNvSpPr/>
          <p:nvPr/>
        </p:nvSpPr>
        <p:spPr>
          <a:xfrm>
            <a:off x="9216000" y="2510640"/>
            <a:ext cx="280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Longitud de suavizado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02" name="Line 12"/>
          <p:cNvSpPr/>
          <p:nvPr/>
        </p:nvSpPr>
        <p:spPr>
          <a:xfrm flipV="1">
            <a:off x="10368000" y="2088000"/>
            <a:ext cx="360" cy="422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88000" y="1152000"/>
            <a:ext cx="547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 se reemplaza la delta por una función de kernel: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432000" y="1951200"/>
            <a:ext cx="4319280" cy="53208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360000" y="3243600"/>
            <a:ext cx="4319280" cy="8596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360000" y="4752000"/>
            <a:ext cx="4319280" cy="758880"/>
          </a:xfrm>
          <a:prstGeom prst="rect">
            <a:avLst/>
          </a:prstGeom>
          <a:ln>
            <a:noFill/>
          </a:ln>
        </p:spPr>
      </p:pic>
      <p:sp>
        <p:nvSpPr>
          <p:cNvPr id="112" name="Line 7"/>
          <p:cNvSpPr/>
          <p:nvPr/>
        </p:nvSpPr>
        <p:spPr>
          <a:xfrm>
            <a:off x="2448000" y="2448000"/>
            <a:ext cx="360" cy="93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8"/>
          <p:cNvSpPr/>
          <p:nvPr/>
        </p:nvSpPr>
        <p:spPr>
          <a:xfrm>
            <a:off x="288000" y="4572000"/>
            <a:ext cx="4499280" cy="1079280"/>
          </a:xfrm>
          <a:prstGeom prst="rect">
            <a:avLst/>
          </a:prstGeom>
          <a:noFill/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9"/>
          <p:cNvSpPr/>
          <p:nvPr/>
        </p:nvSpPr>
        <p:spPr>
          <a:xfrm>
            <a:off x="1080000" y="5783400"/>
            <a:ext cx="374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Aproximación de kernel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15" name="Line 10"/>
          <p:cNvSpPr/>
          <p:nvPr/>
        </p:nvSpPr>
        <p:spPr>
          <a:xfrm>
            <a:off x="2448000" y="3960000"/>
            <a:ext cx="360" cy="64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1"/>
          <p:cNvSpPr/>
          <p:nvPr/>
        </p:nvSpPr>
        <p:spPr>
          <a:xfrm>
            <a:off x="6084000" y="2772360"/>
            <a:ext cx="547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 el formalismo de SPH las funciones se pueden aproximar con una precisión de h²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4"/>
          <a:stretch/>
        </p:blipFill>
        <p:spPr>
          <a:xfrm>
            <a:off x="6552000" y="3960000"/>
            <a:ext cx="4319280" cy="67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288000" y="1152000"/>
            <a:ext cx="58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Representación integral de la derivada de una función: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456000" y="1944000"/>
            <a:ext cx="4319280" cy="7588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360000" y="2880000"/>
            <a:ext cx="3790080" cy="56808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>
            <a:off x="4212000" y="2916000"/>
            <a:ext cx="7199280" cy="5392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4"/>
          <a:stretch/>
        </p:blipFill>
        <p:spPr>
          <a:xfrm>
            <a:off x="1728000" y="3960000"/>
            <a:ext cx="1990080" cy="5392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5"/>
          <a:stretch/>
        </p:blipFill>
        <p:spPr>
          <a:xfrm>
            <a:off x="3654000" y="3888000"/>
            <a:ext cx="6533280" cy="89928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6"/>
          <a:stretch/>
        </p:blipFill>
        <p:spPr>
          <a:xfrm>
            <a:off x="1728000" y="4896000"/>
            <a:ext cx="9247680" cy="10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-146520" y="321840"/>
            <a:ext cx="8176320" cy="54612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86400" y="321840"/>
            <a:ext cx="440640" cy="54612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528120" y="364680"/>
            <a:ext cx="9503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40" strike="noStrike">
                <a:solidFill>
                  <a:srgbClr val="ffffff"/>
                </a:solidFill>
                <a:latin typeface="Calibri"/>
                <a:ea typeface="DejaVu Sans"/>
              </a:rPr>
              <a:t>CONCEPTOS CLAVES DE SPH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0325880" y="4667040"/>
            <a:ext cx="1864800" cy="202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5366520" y="6254280"/>
            <a:ext cx="5482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latin typeface="Open Sans"/>
                <a:ea typeface="Open Sans"/>
              </a:rPr>
              <a:t>Smoothed Particle Hydrodynamics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35" name="CustomShape 6"/>
          <p:cNvSpPr/>
          <p:nvPr/>
        </p:nvSpPr>
        <p:spPr>
          <a:xfrm>
            <a:off x="288000" y="1152000"/>
            <a:ext cx="583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Representación integral de la derivada de una función: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1368000" y="1512000"/>
            <a:ext cx="9247680" cy="107928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1080000" y="2844000"/>
            <a:ext cx="4319280" cy="215928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6561720" y="2894400"/>
            <a:ext cx="4319280" cy="214488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4"/>
          <a:stretch/>
        </p:blipFill>
        <p:spPr>
          <a:xfrm>
            <a:off x="3744000" y="5328000"/>
            <a:ext cx="4319280" cy="791280"/>
          </a:xfrm>
          <a:prstGeom prst="rect">
            <a:avLst/>
          </a:prstGeom>
          <a:ln>
            <a:noFill/>
          </a:ln>
        </p:spPr>
      </p:pic>
      <p:sp>
        <p:nvSpPr>
          <p:cNvPr id="140" name="CustomShape 7"/>
          <p:cNvSpPr/>
          <p:nvPr/>
        </p:nvSpPr>
        <p:spPr>
          <a:xfrm>
            <a:off x="3348000" y="5148000"/>
            <a:ext cx="5183280" cy="1007280"/>
          </a:xfrm>
          <a:prstGeom prst="rect">
            <a:avLst/>
          </a:prstGeom>
          <a:noFill/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8"/>
          <p:cNvSpPr/>
          <p:nvPr/>
        </p:nvSpPr>
        <p:spPr>
          <a:xfrm>
            <a:off x="1872000" y="4680000"/>
            <a:ext cx="1296000" cy="1008000"/>
          </a:xfrm>
          <a:prstGeom prst="line">
            <a:avLst/>
          </a:prstGeom>
          <a:ln>
            <a:solidFill>
              <a:srgbClr val="ff33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4969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2017-09-12T20:21:13Z</dcterms:created>
  <dc:creator>Windows User</dc:creator>
  <dc:description/>
  <dc:language>es-CO</dc:language>
  <cp:lastModifiedBy/>
  <dcterms:modified xsi:type="dcterms:W3CDTF">2020-06-12T16:04:25Z</dcterms:modified>
  <cp:revision>259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ArticulateGUID">
    <vt:lpwstr>0BDFE0B9-AF29-4385-8ABC-83614BD1F6A6</vt:lpwstr>
  </property>
  <property fmtid="{D5CDD505-2E9C-101B-9397-08002B2CF9AE}" pid="4" name="ArticulatePath">
    <vt:lpwstr>Presentación1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1</vt:i4>
  </property>
  <property fmtid="{D5CDD505-2E9C-101B-9397-08002B2CF9AE}" pid="9" name="Notes">
    <vt:i4>0</vt:i4>
  </property>
  <property fmtid="{D5CDD505-2E9C-101B-9397-08002B2CF9AE}" pid="10" name="PresentationFormat">
    <vt:lpwstr>Panorámica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18</vt:i4>
  </property>
</Properties>
</file>